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7" r:id="rId4"/>
    <p:sldId id="268" r:id="rId5"/>
    <p:sldId id="260" r:id="rId6"/>
    <p:sldId id="262" r:id="rId7"/>
    <p:sldId id="264" r:id="rId8"/>
    <p:sldId id="265" r:id="rId9"/>
    <p:sldId id="266" r:id="rId10"/>
    <p:sldId id="269" r:id="rId11"/>
    <p:sldId id="258" r:id="rId12"/>
    <p:sldId id="259" r:id="rId13"/>
    <p:sldId id="276" r:id="rId14"/>
    <p:sldId id="278" r:id="rId15"/>
    <p:sldId id="279" r:id="rId16"/>
    <p:sldId id="280" r:id="rId17"/>
    <p:sldId id="281" r:id="rId18"/>
    <p:sldId id="282" r:id="rId19"/>
    <p:sldId id="283" r:id="rId20"/>
    <p:sldId id="257" r:id="rId21"/>
    <p:sldId id="272" r:id="rId22"/>
    <p:sldId id="274" r:id="rId23"/>
    <p:sldId id="275" r:id="rId24"/>
    <p:sldId id="2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400" autoAdjust="0"/>
  </p:normalViewPr>
  <p:slideViewPr>
    <p:cSldViewPr snapToGrid="0">
      <p:cViewPr varScale="1">
        <p:scale>
          <a:sx n="85" d="100"/>
          <a:sy n="85" d="100"/>
        </p:scale>
        <p:origin x="59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D928-64DE-4192-8316-43A02CCCEB53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754C-1D25-4F7D-92FF-49ED9601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33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D928-64DE-4192-8316-43A02CCCEB53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754C-1D25-4F7D-92FF-49ED9601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26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D928-64DE-4192-8316-43A02CCCEB53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754C-1D25-4F7D-92FF-49ED9601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73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D928-64DE-4192-8316-43A02CCCEB53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754C-1D25-4F7D-92FF-49ED9601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3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D928-64DE-4192-8316-43A02CCCEB53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754C-1D25-4F7D-92FF-49ED9601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01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D928-64DE-4192-8316-43A02CCCEB53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754C-1D25-4F7D-92FF-49ED9601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37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D928-64DE-4192-8316-43A02CCCEB53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754C-1D25-4F7D-92FF-49ED9601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11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D928-64DE-4192-8316-43A02CCCEB53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754C-1D25-4F7D-92FF-49ED9601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1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D928-64DE-4192-8316-43A02CCCEB53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754C-1D25-4F7D-92FF-49ED9601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5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D928-64DE-4192-8316-43A02CCCEB53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754C-1D25-4F7D-92FF-49ED9601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43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D928-64DE-4192-8316-43A02CCCEB53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2754C-1D25-4F7D-92FF-49ED9601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45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3D928-64DE-4192-8316-43A02CCCEB53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2754C-1D25-4F7D-92FF-49ED9601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6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6753" y="286870"/>
            <a:ext cx="9090212" cy="303903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WELCOME TO        MICROBIOLOGY DEPARTMENT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6753" y="3476531"/>
            <a:ext cx="9144000" cy="1655762"/>
          </a:xfrm>
        </p:spPr>
        <p:txBody>
          <a:bodyPr>
            <a:normAutofit fontScale="55000" lnSpcReduction="20000"/>
          </a:bodyPr>
          <a:lstStyle/>
          <a:p>
            <a:r>
              <a:rPr lang="en-US" sz="4800" dirty="0" smtClean="0"/>
              <a:t>Dr Hazel Tumelo Mufhandu</a:t>
            </a:r>
          </a:p>
          <a:p>
            <a:r>
              <a:rPr lang="en-US" sz="4800" dirty="0" smtClean="0"/>
              <a:t>Deputy Subject Group Leader</a:t>
            </a:r>
          </a:p>
          <a:p>
            <a:r>
              <a:rPr lang="en-US" sz="4800" dirty="0" smtClean="0"/>
              <a:t>Mahikeng Campus</a:t>
            </a:r>
          </a:p>
          <a:p>
            <a:r>
              <a:rPr lang="en-US" sz="4800" dirty="0" smtClean="0"/>
              <a:t>Hazel.Mufhandu@nwu.ac.za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909481"/>
            <a:ext cx="3299012" cy="494851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03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58"/>
    </mc:Choice>
    <mc:Fallback>
      <p:transition spd="slow" advTm="49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MICROBIOLOGY MODULES - MC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73161"/>
              </p:ext>
            </p:extLst>
          </p:nvPr>
        </p:nvGraphicFramePr>
        <p:xfrm>
          <a:off x="838200" y="2241177"/>
          <a:ext cx="10515600" cy="3729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74586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r>
                        <a:rPr lang="en-US" sz="2000" baseline="30000" dirty="0" smtClean="0"/>
                        <a:t>ST</a:t>
                      </a:r>
                      <a:r>
                        <a:rPr lang="en-US" sz="2000" dirty="0" smtClean="0"/>
                        <a:t> Year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r>
                        <a:rPr lang="en-US" sz="2000" baseline="30000" dirty="0" smtClean="0"/>
                        <a:t>nd</a:t>
                      </a:r>
                      <a:r>
                        <a:rPr lang="en-US" sz="2000" dirty="0" smtClean="0"/>
                        <a:t> Year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r>
                        <a:rPr lang="en-US" sz="2000" baseline="30000" dirty="0" smtClean="0"/>
                        <a:t>rd</a:t>
                      </a:r>
                      <a:r>
                        <a:rPr lang="en-US" sz="2000" dirty="0" smtClean="0"/>
                        <a:t> Year</a:t>
                      </a:r>
                      <a:endParaRPr lang="en-US" sz="2000" dirty="0"/>
                    </a:p>
                  </a:txBody>
                  <a:tcPr/>
                </a:tc>
              </a:tr>
              <a:tr h="74586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MKBN121 (2</a:t>
                      </a:r>
                      <a:r>
                        <a:rPr lang="en-US" sz="2400" baseline="30000" dirty="0" smtClean="0"/>
                        <a:t>nd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Semester)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MKBN211 (1</a:t>
                      </a:r>
                      <a:r>
                        <a:rPr lang="en-US" sz="2400" baseline="30000" dirty="0" smtClean="0"/>
                        <a:t>st</a:t>
                      </a:r>
                      <a:r>
                        <a:rPr lang="en-US" sz="2400" dirty="0" smtClean="0"/>
                        <a:t> Semester)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MKBS316 (1</a:t>
                      </a:r>
                      <a:r>
                        <a:rPr lang="en-US" sz="2400" baseline="30000" smtClean="0"/>
                        <a:t>st</a:t>
                      </a:r>
                      <a:r>
                        <a:rPr lang="en-US" sz="2400" smtClean="0"/>
                        <a:t> Semester)</a:t>
                      </a:r>
                      <a:endParaRPr lang="en-US" sz="2400" dirty="0"/>
                    </a:p>
                  </a:txBody>
                  <a:tcPr/>
                </a:tc>
              </a:tr>
              <a:tr h="74586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NCHE111</a:t>
                      </a:r>
                      <a:r>
                        <a:rPr lang="en-US" sz="2000" baseline="0" dirty="0" smtClean="0"/>
                        <a:t> (1</a:t>
                      </a:r>
                      <a:r>
                        <a:rPr lang="en-US" sz="2000" baseline="30000" dirty="0" smtClean="0"/>
                        <a:t>st</a:t>
                      </a:r>
                      <a:r>
                        <a:rPr lang="en-US" sz="2000" baseline="0" dirty="0" smtClean="0"/>
                        <a:t> Semester) Pre-requisite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MKBS221 (2nd Semester)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MKBS317 (1</a:t>
                      </a:r>
                      <a:r>
                        <a:rPr lang="en-US" sz="2400" baseline="30000" dirty="0" smtClean="0"/>
                        <a:t>st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Semester)</a:t>
                      </a:r>
                      <a:endParaRPr lang="en-US" sz="2400" dirty="0"/>
                    </a:p>
                  </a:txBody>
                  <a:tcPr/>
                </a:tc>
              </a:tr>
              <a:tr h="74586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NCHE121 (2</a:t>
                      </a:r>
                      <a:r>
                        <a:rPr lang="en-US" sz="2000" baseline="30000" dirty="0" smtClean="0"/>
                        <a:t>nd</a:t>
                      </a:r>
                      <a:r>
                        <a:rPr lang="en-US" sz="2000" baseline="0" dirty="0" smtClean="0"/>
                        <a:t> Semester) Pre-requisite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MKBS326 (2</a:t>
                      </a:r>
                      <a:r>
                        <a:rPr lang="en-US" sz="2400" baseline="30000" dirty="0" smtClean="0"/>
                        <a:t>nd</a:t>
                      </a:r>
                      <a:r>
                        <a:rPr lang="en-US" sz="2400" dirty="0" smtClean="0"/>
                        <a:t> Semester)</a:t>
                      </a:r>
                      <a:endParaRPr lang="en-US" sz="2400" dirty="0"/>
                    </a:p>
                  </a:txBody>
                  <a:tcPr/>
                </a:tc>
              </a:tr>
              <a:tr h="7458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MKBS327 (2</a:t>
                      </a:r>
                      <a:r>
                        <a:rPr lang="en-US" sz="2400" baseline="30000" dirty="0" smtClean="0"/>
                        <a:t>nd</a:t>
                      </a:r>
                      <a:r>
                        <a:rPr lang="en-US" sz="2400" dirty="0" smtClean="0"/>
                        <a:t> Semester)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86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59"/>
    </mc:Choice>
    <mc:Fallback>
      <p:transition spd="slow" advTm="43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186" t="41880" r="28056" b="19060"/>
          <a:stretch/>
        </p:blipFill>
        <p:spPr>
          <a:xfrm>
            <a:off x="169367" y="595221"/>
            <a:ext cx="11785683" cy="565892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9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07"/>
    </mc:Choice>
    <mc:Fallback>
      <p:transition spd="slow" advTm="30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099" t="44701" r="28815" b="7350"/>
          <a:stretch/>
        </p:blipFill>
        <p:spPr>
          <a:xfrm>
            <a:off x="715993" y="223161"/>
            <a:ext cx="10636370" cy="650709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17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77"/>
    </mc:Choice>
    <mc:Fallback>
      <p:transition spd="slow" advTm="31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MODULE OUTCOMES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991" y="1852944"/>
            <a:ext cx="9980017" cy="460897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62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87"/>
    </mc:Choice>
    <mc:Fallback>
      <p:transition spd="slow" advTm="72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171" t="27261" r="23283" b="27909"/>
          <a:stretch/>
        </p:blipFill>
        <p:spPr>
          <a:xfrm>
            <a:off x="1006764" y="1089890"/>
            <a:ext cx="9975272" cy="461166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17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28"/>
    </mc:Choice>
    <mc:Fallback>
      <p:transition spd="slow" advTm="11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79295" y="111107"/>
            <a:ext cx="9966037" cy="6668655"/>
            <a:chOff x="1079295" y="111107"/>
            <a:chExt cx="9966037" cy="66686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22322" t="23759" r="23182" b="31616"/>
            <a:stretch/>
          </p:blipFill>
          <p:spPr>
            <a:xfrm>
              <a:off x="1079295" y="111107"/>
              <a:ext cx="9966037" cy="459047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22424" t="47284" r="23535" b="32514"/>
            <a:stretch/>
          </p:blipFill>
          <p:spPr>
            <a:xfrm>
              <a:off x="1120857" y="4701580"/>
              <a:ext cx="9882911" cy="2078182"/>
            </a:xfrm>
            <a:prstGeom prst="rect">
              <a:avLst/>
            </a:prstGeom>
          </p:spPr>
        </p:pic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29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05"/>
    </mc:Choice>
    <mc:Fallback>
      <p:transition spd="slow" advTm="35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1163" t="19900" r="23585" b="7911"/>
          <a:stretch/>
        </p:blipFill>
        <p:spPr>
          <a:xfrm>
            <a:off x="1371600" y="0"/>
            <a:ext cx="9331656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69"/>
    </mc:Choice>
    <mc:Fallback>
      <p:transition spd="slow" advTm="6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677" t="14601" r="23283" b="8720"/>
          <a:stretch/>
        </p:blipFill>
        <p:spPr>
          <a:xfrm>
            <a:off x="1568824" y="58261"/>
            <a:ext cx="8519581" cy="679973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79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9"/>
    </mc:Choice>
    <mc:Fallback>
      <p:transition spd="slow" advTm="2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58558" y="98612"/>
            <a:ext cx="9784571" cy="6687670"/>
            <a:chOff x="1197194" y="0"/>
            <a:chExt cx="9929092" cy="72136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22576" t="14871" r="23131" b="41224"/>
            <a:stretch/>
          </p:blipFill>
          <p:spPr>
            <a:xfrm>
              <a:off x="1197195" y="0"/>
              <a:ext cx="9929091" cy="451658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22525" t="37408" r="23182" b="36375"/>
            <a:stretch/>
          </p:blipFill>
          <p:spPr>
            <a:xfrm>
              <a:off x="1197194" y="4516583"/>
              <a:ext cx="9929091" cy="2697018"/>
            </a:xfrm>
            <a:prstGeom prst="rect">
              <a:avLst/>
            </a:prstGeom>
          </p:spPr>
        </p:pic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5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0"/>
    </mc:Choice>
    <mc:Fallback>
      <p:transition spd="slow" advTm="1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525" t="18912" r="23283" b="11952"/>
          <a:stretch/>
        </p:blipFill>
        <p:spPr>
          <a:xfrm>
            <a:off x="1340360" y="0"/>
            <a:ext cx="9453146" cy="678371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98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55"/>
    </mc:Choice>
    <mc:Fallback>
      <p:transition spd="slow" advTm="12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8301" t="14530" r="31122" b="4701"/>
          <a:stretch/>
        </p:blipFill>
        <p:spPr>
          <a:xfrm>
            <a:off x="69350" y="0"/>
            <a:ext cx="61250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1627" y="26892"/>
            <a:ext cx="5414914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Faculty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Application, selection and admission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Module credit recognition &amp; transfer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Exemptions from practicals/classes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Assessments, module marks, module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Examination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Access to and review marks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Maximum duration, extension and termination of study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 Readmission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Withdrawal of qualification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70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024"/>
    </mc:Choice>
    <mc:Fallback>
      <p:transition spd="slow" advTm="152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138" t="18975" r="11026" b="45369"/>
          <a:stretch/>
        </p:blipFill>
        <p:spPr>
          <a:xfrm>
            <a:off x="99213" y="1168310"/>
            <a:ext cx="11871004" cy="378917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06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93"/>
    </mc:Choice>
    <mc:Fallback>
      <p:transition spd="slow" advTm="39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313" t="16757" r="11111" b="43037"/>
          <a:stretch/>
        </p:blipFill>
        <p:spPr>
          <a:xfrm>
            <a:off x="617020" y="1283543"/>
            <a:ext cx="11405546" cy="41221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3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02"/>
    </mc:Choice>
    <mc:Fallback>
      <p:transition spd="slow" advTm="3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138" t="54342" r="11026" b="9744"/>
          <a:stretch/>
        </p:blipFill>
        <p:spPr>
          <a:xfrm>
            <a:off x="183344" y="1185514"/>
            <a:ext cx="11843817" cy="380782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05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61"/>
    </mc:Choice>
    <mc:Fallback>
      <p:transition spd="slow" advTm="21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313" t="55951" r="11111" b="10785"/>
          <a:stretch/>
        </p:blipFill>
        <p:spPr>
          <a:xfrm>
            <a:off x="394445" y="1290916"/>
            <a:ext cx="11662534" cy="348727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5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74"/>
    </mc:Choice>
    <mc:Fallback>
      <p:transition spd="slow" advTm="53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 smtClean="0">
                <a:solidFill>
                  <a:schemeClr val="accent1"/>
                </a:solidFill>
                <a:latin typeface="Forte" panose="03060902040502070203" pitchFamily="66" charset="0"/>
              </a:rPr>
              <a:t>BEST WISHES </a:t>
            </a:r>
          </a:p>
          <a:p>
            <a:pPr marL="0" indent="0" algn="ctr">
              <a:buNone/>
            </a:pPr>
            <a:r>
              <a:rPr lang="en-US" sz="9600" b="1" dirty="0" smtClean="0">
                <a:solidFill>
                  <a:schemeClr val="accent1"/>
                </a:solidFill>
                <a:latin typeface="Forte" panose="03060902040502070203" pitchFamily="66" charset="0"/>
              </a:rPr>
              <a:t>FOR 2021</a:t>
            </a:r>
            <a:endParaRPr lang="en-US" sz="9600" b="1" dirty="0">
              <a:solidFill>
                <a:schemeClr val="accent1"/>
              </a:solidFill>
              <a:latin typeface="Forte" panose="03060902040502070203" pitchFamily="66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0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95"/>
    </mc:Choice>
    <mc:Fallback>
      <p:transition spd="slow" advTm="9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PROGRAMME: BACHELOR OF SCIENCE IN BIOLOGICAL SCIENCES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2103532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Programme: Bachelor of Science in Biological Sciences with </a:t>
            </a:r>
            <a:r>
              <a:rPr lang="en-US" b="1" dirty="0" smtClean="0">
                <a:solidFill>
                  <a:srgbClr val="FF0000"/>
                </a:solidFill>
              </a:rPr>
              <a:t>MICROBIOLOGY AND BIOCHEMISTRY</a:t>
            </a:r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Programme: Bachelor of Science in Biological </a:t>
            </a:r>
            <a:r>
              <a:rPr lang="en-US" b="1" dirty="0"/>
              <a:t>S</a:t>
            </a:r>
            <a:r>
              <a:rPr lang="en-US" b="1" dirty="0" smtClean="0"/>
              <a:t>ciences with </a:t>
            </a:r>
            <a:r>
              <a:rPr lang="en-US" b="1" dirty="0" smtClean="0">
                <a:solidFill>
                  <a:srgbClr val="FFC000"/>
                </a:solidFill>
              </a:rPr>
              <a:t>MICROBIOLOGY AND BOTANY</a:t>
            </a:r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Programme: Bachelor of Science in </a:t>
            </a:r>
            <a:r>
              <a:rPr lang="en-US" b="1" dirty="0" smtClean="0">
                <a:solidFill>
                  <a:srgbClr val="00B0F0"/>
                </a:solidFill>
              </a:rPr>
              <a:t>ENVIRONMENTAL SCIENCES </a:t>
            </a:r>
            <a:r>
              <a:rPr lang="en-US" b="1" dirty="0" smtClean="0"/>
              <a:t>with </a:t>
            </a:r>
            <a:r>
              <a:rPr lang="en-US" b="1" dirty="0" smtClean="0">
                <a:solidFill>
                  <a:srgbClr val="00B050"/>
                </a:solidFill>
              </a:rPr>
              <a:t>MICROBIOLOGY AND CHEMISTRY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43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878"/>
    </mc:Choice>
    <mc:Fallback>
      <p:transition spd="slow" advTm="65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0" y="1920109"/>
            <a:ext cx="12046740" cy="301778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21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00"/>
    </mc:Choice>
    <mc:Fallback>
      <p:transition spd="slow" advTm="44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2071" t="37408" r="23939" b="20213"/>
          <a:stretch/>
        </p:blipFill>
        <p:spPr>
          <a:xfrm>
            <a:off x="862784" y="950259"/>
            <a:ext cx="10818227" cy="477661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72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25"/>
    </mc:Choice>
    <mc:Fallback>
      <p:transition spd="slow" advTm="24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3031" t="29865" r="23838" b="47329"/>
          <a:stretch/>
        </p:blipFill>
        <p:spPr>
          <a:xfrm>
            <a:off x="661758" y="1662544"/>
            <a:ext cx="10899163" cy="263154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70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70"/>
    </mc:Choice>
    <mc:Fallback>
      <p:transition spd="slow" advTm="20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MODULES</a:t>
            </a:r>
            <a:endParaRPr lang="en-US" b="1" dirty="0">
              <a:solidFill>
                <a:srgbClr val="0070C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27188" y="1784616"/>
            <a:ext cx="10737624" cy="4353935"/>
            <a:chOff x="745880" y="2279031"/>
            <a:chExt cx="10737624" cy="43539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19022" t="39744" r="22468" b="30256"/>
            <a:stretch/>
          </p:blipFill>
          <p:spPr>
            <a:xfrm>
              <a:off x="838200" y="3562709"/>
              <a:ext cx="10645304" cy="307025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l="18782" t="35897" r="22756" b="51625"/>
            <a:stretch/>
          </p:blipFill>
          <p:spPr>
            <a:xfrm>
              <a:off x="745880" y="2279031"/>
              <a:ext cx="10691446" cy="1283678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2859741" y="6019363"/>
            <a:ext cx="62394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NCHE111 - Introductory Inorganic and Physical Chemistry</a:t>
            </a:r>
          </a:p>
          <a:p>
            <a:r>
              <a:rPr lang="en-US" sz="2000" dirty="0" smtClean="0"/>
              <a:t>NCHE121 - Introductory Organic Chemistry</a:t>
            </a:r>
            <a:endParaRPr lang="en-US" sz="20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5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275"/>
    </mc:Choice>
    <mc:Fallback>
      <p:transition spd="slow" advTm="78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76556" y="278577"/>
            <a:ext cx="10728738" cy="6303378"/>
            <a:chOff x="867929" y="88796"/>
            <a:chExt cx="10728738" cy="630337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18734" t="15727" r="22516" b="35473"/>
            <a:stretch/>
          </p:blipFill>
          <p:spPr>
            <a:xfrm>
              <a:off x="867929" y="1379312"/>
              <a:ext cx="10728738" cy="501286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7929" y="88796"/>
              <a:ext cx="10693311" cy="1280271"/>
            </a:xfrm>
            <a:prstGeom prst="rect">
              <a:avLst/>
            </a:prstGeom>
          </p:spPr>
        </p:pic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75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12"/>
    </mc:Choice>
    <mc:Fallback>
      <p:transition spd="slow" advTm="70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10884" y="236123"/>
            <a:ext cx="10714182" cy="5824562"/>
            <a:chOff x="800532" y="218193"/>
            <a:chExt cx="10714182" cy="582456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5307" y="218193"/>
              <a:ext cx="10699407" cy="128027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18687" t="28429" r="22727" b="27396"/>
            <a:stretch/>
          </p:blipFill>
          <p:spPr>
            <a:xfrm>
              <a:off x="800532" y="1498464"/>
              <a:ext cx="10714182" cy="4544291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2752165" y="6185648"/>
            <a:ext cx="6439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Total Microbiology Modules  = 108 Credits</a:t>
            </a:r>
            <a:endParaRPr lang="en-US" sz="2800" b="1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95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01"/>
    </mc:Choice>
    <mc:Fallback>
      <p:transition spd="slow" advTm="37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179</Words>
  <Application>Microsoft Office PowerPoint</Application>
  <PresentationFormat>Widescreen</PresentationFormat>
  <Paragraphs>41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Forte</vt:lpstr>
      <vt:lpstr>Office Theme</vt:lpstr>
      <vt:lpstr>   WELCOME TO        MICROBIOLOGY DEPARTMENT</vt:lpstr>
      <vt:lpstr>PowerPoint Presentation</vt:lpstr>
      <vt:lpstr>PROGRAMME: BACHELOR OF SCIENCE IN BIOLOGICAL SCIENCES</vt:lpstr>
      <vt:lpstr>PowerPoint Presentation</vt:lpstr>
      <vt:lpstr>PowerPoint Presentation</vt:lpstr>
      <vt:lpstr>PowerPoint Presentation</vt:lpstr>
      <vt:lpstr>MODULES</vt:lpstr>
      <vt:lpstr>PowerPoint Presentation</vt:lpstr>
      <vt:lpstr>PowerPoint Presentation</vt:lpstr>
      <vt:lpstr>MICROBIOLOGY MODULES - MC</vt:lpstr>
      <vt:lpstr>PowerPoint Presentation</vt:lpstr>
      <vt:lpstr>PowerPoint Presentation</vt:lpstr>
      <vt:lpstr>MODULE OUTCOMES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SENIOR STUDENTS WELCOME TO        BIOLOGICAL SCIENCES</dc:title>
  <dc:creator>Hazel Mufhandu</dc:creator>
  <cp:lastModifiedBy>Hazel Mufhandu</cp:lastModifiedBy>
  <cp:revision>28</cp:revision>
  <dcterms:created xsi:type="dcterms:W3CDTF">2021-01-30T09:44:59Z</dcterms:created>
  <dcterms:modified xsi:type="dcterms:W3CDTF">2021-01-30T16:14:39Z</dcterms:modified>
</cp:coreProperties>
</file>